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7559675" cy="106918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78" y="-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4840"/>
            <a:ext cx="8228880" cy="3983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4840"/>
            <a:ext cx="8228880" cy="3983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4840"/>
            <a:ext cx="8228880" cy="3983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0" y="0"/>
            <a:ext cx="9142920" cy="718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Picture 2"/>
          <p:cNvPicPr/>
          <p:nvPr/>
        </p:nvPicPr>
        <p:blipFill>
          <a:blip r:embed="rId14" cstate="print"/>
          <a:stretch/>
        </p:blipFill>
        <p:spPr>
          <a:xfrm>
            <a:off x="3708000" y="4809960"/>
            <a:ext cx="1727280" cy="33264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  <p:pic>
        <p:nvPicPr>
          <p:cNvPr id="6" name="Picture 5" descr="GEA-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/>
          <p:nvPr/>
        </p:nvPicPr>
        <p:blipFill>
          <a:blip r:embed="rId14" cstate="print"/>
          <a:stretch/>
        </p:blipFill>
        <p:spPr>
          <a:xfrm>
            <a:off x="3708000" y="4809960"/>
            <a:ext cx="1727280" cy="33264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konture</a:t>
            </a:r>
          </a:p>
        </p:txBody>
      </p:sp>
      <p:pic>
        <p:nvPicPr>
          <p:cNvPr id="6" name="Picture 5" descr="GEA-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/>
          <p:cNvPicPr/>
          <p:nvPr/>
        </p:nvPicPr>
        <p:blipFill>
          <a:blip r:embed="rId14" cstate="print"/>
          <a:stretch/>
        </p:blipFill>
        <p:spPr>
          <a:xfrm>
            <a:off x="3708000" y="4809960"/>
            <a:ext cx="1727280" cy="332640"/>
          </a:xfrm>
          <a:prstGeom prst="rect">
            <a:avLst/>
          </a:prstGeom>
          <a:ln>
            <a:noFill/>
          </a:ln>
        </p:spPr>
      </p:pic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457200" y="204840"/>
            <a:ext cx="8228880" cy="858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hr-HR" sz="1800" b="0" strike="noStrike" spc="-1">
                <a:latin typeface="Arial"/>
              </a:rPr>
              <a:t>Kliknite za uređivanje oblika naslova teksta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Sedma razina konture</a:t>
            </a:r>
          </a:p>
        </p:txBody>
      </p:sp>
      <p:pic>
        <p:nvPicPr>
          <p:cNvPr id="6" name="Picture 5" descr="GEA-2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685800" y="1597680"/>
            <a:ext cx="7771320" cy="11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2"/>
          <p:cNvSpPr/>
          <p:nvPr/>
        </p:nvSpPr>
        <p:spPr>
          <a:xfrm>
            <a:off x="1371600" y="2914560"/>
            <a:ext cx="6399720" cy="131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3"/>
          <p:cNvSpPr/>
          <p:nvPr/>
        </p:nvSpPr>
        <p:spPr>
          <a:xfrm>
            <a:off x="267120" y="139464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>
                <a:latin typeface="Times New Roman"/>
              </a:rPr>
              <a:t>Sirovine i izvori energije</a:t>
            </a:r>
          </a:p>
        </p:txBody>
      </p:sp>
      <p:sp>
        <p:nvSpPr>
          <p:cNvPr id="123" name="CustomShape 4"/>
          <p:cNvSpPr/>
          <p:nvPr/>
        </p:nvSpPr>
        <p:spPr>
          <a:xfrm>
            <a:off x="457200" y="1690200"/>
            <a:ext cx="8228880" cy="213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hr-HR" sz="1400" b="0" strike="noStrike" spc="-1">
                <a:latin typeface="Times New Roman"/>
              </a:rPr>
              <a:t>Priroda nije neiscrpna</a:t>
            </a:r>
            <a:endParaRPr lang="hr-HR" sz="1400" b="0" strike="noStrike" spc="-1">
              <a:latin typeface="Arial"/>
            </a:endParaRPr>
          </a:p>
        </p:txBody>
      </p:sp>
      <p:pic>
        <p:nvPicPr>
          <p:cNvPr id="124" name="Picture 123"/>
          <p:cNvPicPr/>
          <p:nvPr/>
        </p:nvPicPr>
        <p:blipFill>
          <a:blip r:embed="rId2" cstate="print"/>
          <a:stretch/>
        </p:blipFill>
        <p:spPr>
          <a:xfrm>
            <a:off x="2088000" y="2242440"/>
            <a:ext cx="3703320" cy="229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07504" y="771550"/>
            <a:ext cx="8228880" cy="85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hr-HR" sz="3200" b="0" strike="noStrike" spc="-1" dirty="0">
                <a:latin typeface="Times New Roman"/>
              </a:rPr>
              <a:t>OBNOVLJIVI IZVORI ENERGIJE</a:t>
            </a:r>
          </a:p>
        </p:txBody>
      </p:sp>
      <p:sp>
        <p:nvSpPr>
          <p:cNvPr id="158" name="TextShape 2"/>
          <p:cNvSpPr txBox="1"/>
          <p:nvPr/>
        </p:nvSpPr>
        <p:spPr>
          <a:xfrm>
            <a:off x="0" y="1779662"/>
            <a:ext cx="8228880" cy="298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 dirty="0">
                <a:latin typeface="Times New Roman"/>
              </a:rPr>
              <a:t>mogu se trajno iskorištavati bez bojazni da će se potrošiti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1" strike="noStrike" spc="-1" dirty="0">
                <a:latin typeface="Times New Roman"/>
              </a:rPr>
              <a:t>hidroenergija (snaga tekuće vode)</a:t>
            </a:r>
            <a:r>
              <a:rPr lang="hr-HR" sz="2600" b="0" strike="noStrike" spc="-1" dirty="0">
                <a:latin typeface="Times New Roman"/>
              </a:rPr>
              <a:t>, </a:t>
            </a:r>
            <a:r>
              <a:rPr lang="hr-HR" sz="2600" b="1" strike="noStrike" spc="-1" dirty="0">
                <a:latin typeface="Times New Roman"/>
              </a:rPr>
              <a:t>geotermalna energija, (toplina unutrašnjosti Zemlje), solarna energija (energija Sunca),</a:t>
            </a:r>
            <a:r>
              <a:rPr lang="hr-HR" sz="2600" b="0" strike="noStrike" spc="-1" dirty="0">
                <a:latin typeface="Times New Roman"/>
              </a:rPr>
              <a:t> energija plime i oseke, energija valova, </a:t>
            </a:r>
            <a:r>
              <a:rPr lang="hr-HR" sz="2600" b="1" strike="noStrike" spc="-1" dirty="0">
                <a:latin typeface="Times New Roman"/>
              </a:rPr>
              <a:t>energija vjetra</a:t>
            </a:r>
            <a:r>
              <a:rPr lang="hr-HR" sz="2600" b="0" strike="noStrike" spc="-1" dirty="0">
                <a:latin typeface="Times New Roman"/>
              </a:rPr>
              <a:t>, energija biomase i energija drva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6156176" y="1059582"/>
            <a:ext cx="2719760" cy="193753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hr-HR" sz="2400" b="0" i="1" strike="noStrike" spc="-1" dirty="0">
                <a:latin typeface="Times New Roman"/>
              </a:rPr>
              <a:t>Može li gradnja hidroelektrana biti štetna za okoliš?</a:t>
            </a:r>
            <a:endParaRPr lang="hr-HR" sz="2400" b="0" strike="noStrike" spc="-1" dirty="0">
              <a:latin typeface="Arial"/>
            </a:endParaRPr>
          </a:p>
          <a:p>
            <a:r>
              <a:rPr lang="hr-HR" sz="2400" b="0" i="1" strike="noStrike" spc="-1" dirty="0">
                <a:latin typeface="Times New Roman"/>
              </a:rPr>
              <a:t>Jesu li vjetrenjače opasne?</a:t>
            </a:r>
            <a:endParaRPr lang="hr-HR" sz="2400" b="0" strike="noStrike" spc="-1" dirty="0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8282" b="4751"/>
          <a:stretch>
            <a:fillRect/>
          </a:stretch>
        </p:blipFill>
        <p:spPr bwMode="auto">
          <a:xfrm>
            <a:off x="1259632" y="2715766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9582"/>
            <a:ext cx="2295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771550"/>
            <a:ext cx="2295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 l="5579" r="5157"/>
          <a:stretch>
            <a:fillRect/>
          </a:stretch>
        </p:blipFill>
        <p:spPr bwMode="auto">
          <a:xfrm>
            <a:off x="3635896" y="2355726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971600" y="3795886"/>
            <a:ext cx="5544616" cy="110654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hr-HR" sz="2200" b="0" i="1" strike="noStrike" spc="-1" dirty="0">
                <a:latin typeface="Times New Roman"/>
              </a:rPr>
              <a:t>Koje države u Europskoj uniji</a:t>
            </a:r>
          </a:p>
          <a:p>
            <a:r>
              <a:rPr lang="hr-HR" sz="2200" b="0" i="1" strike="noStrike" spc="-1" dirty="0">
                <a:latin typeface="Times New Roman"/>
              </a:rPr>
              <a:t>najviše koriste obnovljive izvore energije?</a:t>
            </a:r>
          </a:p>
          <a:p>
            <a:r>
              <a:rPr lang="hr-HR" sz="2200" b="0" i="1" strike="noStrike" spc="-1" dirty="0">
                <a:latin typeface="Times New Roman"/>
              </a:rPr>
              <a:t>Na kojem mjestu je Hrvatska?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63150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28184" y="3579862"/>
            <a:ext cx="27180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/>
              <a:t>Udjeli obnovljivih izvora energije u potrošnji energije država članica Europske unije 2016. godine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179512" y="771550"/>
            <a:ext cx="8228880" cy="85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hr-HR" sz="3600" b="0" strike="noStrike" spc="-1" dirty="0">
                <a:latin typeface="Times New Roman"/>
              </a:rPr>
              <a:t>Ponavljanje </a:t>
            </a:r>
          </a:p>
        </p:txBody>
      </p:sp>
      <p:sp>
        <p:nvSpPr>
          <p:cNvPr id="166" name="TextShape 2"/>
          <p:cNvSpPr txBox="1"/>
          <p:nvPr/>
        </p:nvSpPr>
        <p:spPr>
          <a:xfrm>
            <a:off x="539552" y="1707654"/>
            <a:ext cx="8228880" cy="298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 dirty="0">
                <a:latin typeface="Times New Roman"/>
              </a:rPr>
              <a:t>Riješite radnu bilježnicu.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Times New Roman"/>
              </a:rPr>
              <a:t>Izradila: Marija Ros Kozarić,prof.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771480"/>
            <a:ext cx="8228520" cy="71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2"/>
          <p:cNvSpPr/>
          <p:nvPr/>
        </p:nvSpPr>
        <p:spPr>
          <a:xfrm>
            <a:off x="457200" y="1563480"/>
            <a:ext cx="8228520" cy="302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338760" y="1081440"/>
            <a:ext cx="8228880" cy="6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r-HR" sz="4400" b="0" strike="noStrike" spc="-1">
                <a:latin typeface="Times New Roman"/>
              </a:rPr>
              <a:t>Nakon današnjeg sata moći ćeš...</a:t>
            </a:r>
          </a:p>
        </p:txBody>
      </p:sp>
      <p:sp>
        <p:nvSpPr>
          <p:cNvPr id="128" name="CustomShape 4"/>
          <p:cNvSpPr/>
          <p:nvPr/>
        </p:nvSpPr>
        <p:spPr>
          <a:xfrm>
            <a:off x="410760" y="160560"/>
            <a:ext cx="8228880" cy="465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15000"/>
              </a:lnSpc>
            </a:pPr>
            <a:endParaRPr lang="hr-HR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hr-HR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hr-HR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hr-HR" sz="18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hr-HR" sz="2200" b="0" i="1" strike="noStrike" spc="-1">
                <a:latin typeface="Times New Roman"/>
                <a:ea typeface="Barlow SK"/>
              </a:rPr>
              <a:t>-navesti izvore energije i sirovine</a:t>
            </a:r>
            <a:endParaRPr lang="hr-HR" sz="22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hr-HR" sz="2200" b="0" i="1" strike="noStrike" spc="-1">
                <a:latin typeface="Times New Roman"/>
                <a:ea typeface="Barlow SK"/>
              </a:rPr>
              <a:t>- razlikovati obnovljive od neobnovljivih izvora energije i objasniti utjecaj njihova korištenja na okoliš</a:t>
            </a:r>
            <a:endParaRPr lang="hr-HR" sz="22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endParaRPr lang="hr-HR" sz="2200" b="0" strike="noStrike" spc="-1">
              <a:latin typeface="Arial"/>
            </a:endParaRPr>
          </a:p>
          <a:p>
            <a:pPr algn="ctr">
              <a:lnSpc>
                <a:spcPct val="115000"/>
              </a:lnSpc>
            </a:pPr>
            <a:endParaRPr lang="hr-H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TextShape 3"/>
          <p:cNvSpPr txBox="1"/>
          <p:nvPr/>
        </p:nvSpPr>
        <p:spPr>
          <a:xfrm>
            <a:off x="457200" y="204840"/>
            <a:ext cx="8228880" cy="85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Mozgalica </a:t>
            </a:r>
          </a:p>
        </p:txBody>
      </p:sp>
      <p:sp>
        <p:nvSpPr>
          <p:cNvPr id="132" name="TextShape 4"/>
          <p:cNvSpPr txBox="1"/>
          <p:nvPr/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>
                <a:latin typeface="Times New Roman"/>
              </a:rPr>
              <a:t>Odaberite jedan vama omiljeni predmet.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>
                <a:latin typeface="Times New Roman"/>
              </a:rPr>
              <a:t>Zapišite u bilježnicu od čega je izrađen (od kojih materijala?).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>
                <a:latin typeface="Times New Roman"/>
              </a:rPr>
              <a:t>Mislite li da je jednostavno izraditi taj predmet?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>
                <a:latin typeface="Times New Roman"/>
              </a:rPr>
              <a:t>Odakle materijali za njegovu izradu?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04840"/>
            <a:ext cx="8228880" cy="85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hr-HR" sz="4400" b="0" strike="noStrike" spc="-1">
                <a:latin typeface="Times New Roman"/>
              </a:rPr>
              <a:t>Sirovine </a:t>
            </a:r>
          </a:p>
        </p:txBody>
      </p:sp>
      <p:sp>
        <p:nvSpPr>
          <p:cNvPr id="134" name="TextShape 2"/>
          <p:cNvSpPr txBox="1"/>
          <p:nvPr/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87000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Times New Roman"/>
              </a:rPr>
              <a:t>tvari koje uzimamo iz prirode radi njihove daljnje prerade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Times New Roman"/>
              </a:rPr>
              <a:t>rude -  metali – </a:t>
            </a:r>
            <a:r>
              <a:rPr lang="hr-HR" sz="3200" b="0" i="1" strike="noStrike" spc="-1">
                <a:latin typeface="Times New Roman"/>
              </a:rPr>
              <a:t>Koje metale poznajete</a:t>
            </a:r>
            <a:r>
              <a:rPr lang="hr-HR" sz="3200" b="0" strike="noStrike" spc="-1">
                <a:latin typeface="Times New Roman"/>
              </a:rPr>
              <a:t>?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Times New Roman"/>
              </a:rPr>
              <a:t>rudnici ugljena – </a:t>
            </a:r>
            <a:r>
              <a:rPr lang="hr-HR" sz="3200" b="0" i="1" strike="noStrike" spc="-1">
                <a:latin typeface="Times New Roman"/>
              </a:rPr>
              <a:t>Gdje se koristio ugljen?</a:t>
            </a:r>
            <a:endParaRPr lang="hr-HR" sz="3200" b="0" strike="noStrike" spc="-1">
              <a:latin typeface="Times New Roman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Times New Roman"/>
              </a:rPr>
              <a:t>izvori energije: ugljen, nafta („crno zlato”) i prirodni plin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/>
          <p:cNvPicPr/>
          <p:nvPr/>
        </p:nvPicPr>
        <p:blipFill>
          <a:blip r:embed="rId2" cstate="print"/>
          <a:stretch/>
        </p:blipFill>
        <p:spPr>
          <a:xfrm>
            <a:off x="5328000" y="144000"/>
            <a:ext cx="3550320" cy="463032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1512000" y="144000"/>
            <a:ext cx="2376000" cy="187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0"/>
                </a:moveTo>
                <a:lnTo>
                  <a:pt x="21600" y="10800"/>
                </a:lnTo>
                <a:lnTo>
                  <a:pt x="10800" y="21600"/>
                </a:lnTo>
                <a:lnTo>
                  <a:pt x="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hr-HR" sz="1800" b="1" strike="noStrike" spc="-1">
                <a:latin typeface="Times New Roman"/>
              </a:rPr>
              <a:t>Što sve dobivamo </a:t>
            </a:r>
          </a:p>
          <a:p>
            <a:pPr algn="ctr"/>
            <a:r>
              <a:rPr lang="hr-HR" sz="1800" b="1" strike="noStrike" spc="-1">
                <a:latin typeface="Times New Roman"/>
              </a:rPr>
              <a:t>iz nafte?</a:t>
            </a:r>
          </a:p>
        </p:txBody>
      </p:sp>
      <p:sp>
        <p:nvSpPr>
          <p:cNvPr id="137" name="CustomShape 2"/>
          <p:cNvSpPr/>
          <p:nvPr/>
        </p:nvSpPr>
        <p:spPr>
          <a:xfrm>
            <a:off x="4176000" y="1152000"/>
            <a:ext cx="1008000" cy="360000"/>
          </a:xfrm>
          <a:custGeom>
            <a:avLst/>
            <a:gdLst/>
            <a:ahLst/>
            <a:cxnLst/>
            <a:rect l="0" t="0" r="r" b="b"/>
            <a:pathLst>
              <a:path w="2802" h="1002">
                <a:moveTo>
                  <a:pt x="0" y="250"/>
                </a:moveTo>
                <a:lnTo>
                  <a:pt x="2100" y="250"/>
                </a:lnTo>
                <a:lnTo>
                  <a:pt x="2100" y="0"/>
                </a:lnTo>
                <a:lnTo>
                  <a:pt x="2801" y="500"/>
                </a:lnTo>
                <a:lnTo>
                  <a:pt x="2100" y="1001"/>
                </a:lnTo>
                <a:lnTo>
                  <a:pt x="210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3"/>
          <p:cNvSpPr/>
          <p:nvPr/>
        </p:nvSpPr>
        <p:spPr>
          <a:xfrm>
            <a:off x="1584000" y="2304000"/>
            <a:ext cx="2592000" cy="208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800" y="0"/>
                </a:moveTo>
                <a:lnTo>
                  <a:pt x="21600" y="10800"/>
                </a:lnTo>
                <a:lnTo>
                  <a:pt x="10800" y="21600"/>
                </a:lnTo>
                <a:lnTo>
                  <a:pt x="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hr-HR" sz="1800" b="1" strike="noStrike" spc="-1">
                <a:latin typeface="Times New Roman"/>
              </a:rPr>
              <a:t>Koje proizvode</a:t>
            </a:r>
          </a:p>
          <a:p>
            <a:pPr algn="ctr"/>
            <a:r>
              <a:rPr lang="hr-HR" sz="1800" b="1" strike="noStrike" spc="-1">
                <a:latin typeface="Times New Roman"/>
              </a:rPr>
              <a:t> izrađene od</a:t>
            </a:r>
          </a:p>
          <a:p>
            <a:pPr algn="ctr"/>
            <a:r>
              <a:rPr lang="hr-HR" sz="1800" b="1" strike="noStrike" spc="-1">
                <a:latin typeface="Times New Roman"/>
              </a:rPr>
              <a:t> drva imate</a:t>
            </a:r>
          </a:p>
          <a:p>
            <a:pPr algn="ctr"/>
            <a:r>
              <a:rPr lang="hr-HR" sz="1800" b="1" strike="noStrike" spc="-1">
                <a:latin typeface="Times New Roman"/>
              </a:rPr>
              <a:t> u kućanstvu?</a:t>
            </a:r>
          </a:p>
        </p:txBody>
      </p:sp>
      <p:sp>
        <p:nvSpPr>
          <p:cNvPr id="139" name="CustomShape 4"/>
          <p:cNvSpPr/>
          <p:nvPr/>
        </p:nvSpPr>
        <p:spPr>
          <a:xfrm>
            <a:off x="4248000" y="3672000"/>
            <a:ext cx="1080000" cy="360000"/>
          </a:xfrm>
          <a:custGeom>
            <a:avLst/>
            <a:gdLst/>
            <a:ahLst/>
            <a:cxnLst/>
            <a:rect l="0" t="0" r="r" b="b"/>
            <a:pathLst>
              <a:path w="3002" h="1002">
                <a:moveTo>
                  <a:pt x="0" y="250"/>
                </a:moveTo>
                <a:lnTo>
                  <a:pt x="2250" y="250"/>
                </a:lnTo>
                <a:lnTo>
                  <a:pt x="2250" y="0"/>
                </a:lnTo>
                <a:lnTo>
                  <a:pt x="3001" y="500"/>
                </a:lnTo>
                <a:lnTo>
                  <a:pt x="2250" y="1001"/>
                </a:lnTo>
                <a:lnTo>
                  <a:pt x="22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5"/>
          <p:cNvSpPr/>
          <p:nvPr/>
        </p:nvSpPr>
        <p:spPr>
          <a:xfrm>
            <a:off x="288000" y="1800000"/>
            <a:ext cx="936000" cy="2160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hr-HR" sz="1800" b="1" strike="noStrike" spc="-1">
                <a:latin typeface="Times New Roman"/>
              </a:rPr>
              <a:t>Sirovine </a:t>
            </a:r>
          </a:p>
          <a:p>
            <a:pPr algn="ctr"/>
            <a:r>
              <a:rPr lang="hr-HR" sz="1800" b="1" strike="noStrike" spc="-1">
                <a:latin typeface="Times New Roman"/>
              </a:rPr>
              <a:t>nisu</a:t>
            </a:r>
          </a:p>
          <a:p>
            <a:pPr algn="ctr"/>
            <a:r>
              <a:rPr lang="hr-HR" sz="1800" b="1" strike="noStrike" spc="-1">
                <a:latin typeface="Times New Roman"/>
              </a:rPr>
              <a:t>neiscrpne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83120" y="5040"/>
            <a:ext cx="8228880" cy="858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hr-HR" sz="3600" b="0" strike="noStrike" spc="-1">
                <a:latin typeface="Times New Roman"/>
              </a:rPr>
              <a:t>Izvori energije</a:t>
            </a:r>
          </a:p>
        </p:txBody>
      </p:sp>
      <p:pic>
        <p:nvPicPr>
          <p:cNvPr id="142" name="Picture 141"/>
          <p:cNvPicPr/>
          <p:nvPr/>
        </p:nvPicPr>
        <p:blipFill>
          <a:blip r:embed="rId2" cstate="print"/>
          <a:stretch/>
        </p:blipFill>
        <p:spPr>
          <a:xfrm rot="21479400">
            <a:off x="865440" y="691560"/>
            <a:ext cx="2011680" cy="4242240"/>
          </a:xfrm>
          <a:prstGeom prst="rect">
            <a:avLst/>
          </a:prstGeom>
          <a:ln>
            <a:noFill/>
          </a:ln>
        </p:spPr>
      </p:pic>
      <p:pic>
        <p:nvPicPr>
          <p:cNvPr id="143" name="Picture 142"/>
          <p:cNvPicPr/>
          <p:nvPr/>
        </p:nvPicPr>
        <p:blipFill>
          <a:blip r:embed="rId3" cstate="print"/>
          <a:stretch/>
        </p:blipFill>
        <p:spPr>
          <a:xfrm>
            <a:off x="3384000" y="846360"/>
            <a:ext cx="4514760" cy="2609640"/>
          </a:xfrm>
          <a:prstGeom prst="rect">
            <a:avLst/>
          </a:prstGeom>
          <a:ln>
            <a:noFill/>
          </a:ln>
        </p:spPr>
      </p:pic>
      <p:sp>
        <p:nvSpPr>
          <p:cNvPr id="144" name="TextShape 2"/>
          <p:cNvSpPr txBox="1"/>
          <p:nvPr/>
        </p:nvSpPr>
        <p:spPr>
          <a:xfrm>
            <a:off x="3211560" y="3213720"/>
            <a:ext cx="2198520" cy="38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hr-HR" sz="1050" b="1" strike="noStrike" spc="-1">
                <a:latin typeface="Times New Roman"/>
              </a:rPr>
              <a:t>Udjeli pojedinih izvora energije</a:t>
            </a:r>
          </a:p>
          <a:p>
            <a:r>
              <a:rPr lang="hr-HR" sz="1050" b="1" strike="noStrike" spc="-1">
                <a:latin typeface="Times New Roman"/>
              </a:rPr>
              <a:t> u svjetskoj potrošnji energije 2017.</a:t>
            </a:r>
          </a:p>
        </p:txBody>
      </p:sp>
      <p:sp>
        <p:nvSpPr>
          <p:cNvPr id="145" name="TextShape 3"/>
          <p:cNvSpPr txBox="1"/>
          <p:nvPr/>
        </p:nvSpPr>
        <p:spPr>
          <a:xfrm>
            <a:off x="5880960" y="3456000"/>
            <a:ext cx="3155400" cy="1327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hr-HR" sz="2200" b="0" i="1" strike="noStrike" spc="-1">
                <a:latin typeface="Times New Roman"/>
              </a:rPr>
              <a:t>Koje su tri izvora energije</a:t>
            </a:r>
          </a:p>
          <a:p>
            <a:r>
              <a:rPr lang="hr-HR" sz="2200" b="0" i="1" strike="noStrike" spc="-1">
                <a:latin typeface="Times New Roman"/>
              </a:rPr>
              <a:t>danas najvažnija?</a:t>
            </a:r>
          </a:p>
          <a:p>
            <a:r>
              <a:rPr lang="hr-HR" sz="2200" b="0" i="1" strike="noStrike" spc="-1">
                <a:latin typeface="Times New Roman"/>
              </a:rPr>
              <a:t>Zašto je drvo i dalje važan</a:t>
            </a:r>
          </a:p>
          <a:p>
            <a:r>
              <a:rPr lang="hr-HR" sz="2200" b="0" i="1" strike="noStrike" spc="-1">
                <a:latin typeface="Times New Roman"/>
              </a:rPr>
              <a:t>izvor energije?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771120" y="864000"/>
            <a:ext cx="8228880" cy="57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hr-HR" sz="3200" spc="-1" dirty="0">
                <a:latin typeface="Arial"/>
              </a:rPr>
              <a:t> </a:t>
            </a:r>
            <a:r>
              <a:rPr lang="hr-HR" sz="3200" spc="-1" dirty="0" smtClean="0">
                <a:latin typeface="Arial"/>
              </a:rPr>
              <a:t>      </a:t>
            </a:r>
            <a:r>
              <a:rPr lang="hr-HR" sz="3200" b="0" strike="noStrike" spc="-1" dirty="0" smtClean="0">
                <a:latin typeface="Arial"/>
              </a:rPr>
              <a:t>                 </a:t>
            </a:r>
            <a:r>
              <a:rPr lang="hr-HR" sz="3200" b="0" strike="noStrike" spc="-1" dirty="0">
                <a:latin typeface="Arial"/>
              </a:rPr>
              <a:t>Izvori energije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hr-HR" sz="3200" b="0" strike="noStrike" spc="-1" dirty="0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619672" y="1944000"/>
            <a:ext cx="2700328" cy="2067910"/>
          </a:xfrm>
          <a:custGeom>
            <a:avLst/>
            <a:gdLst/>
            <a:ahLst/>
            <a:cxnLst/>
            <a:rect l="0" t="0" r="r" b="b"/>
            <a:pathLst>
              <a:path w="5402" h="5202">
                <a:moveTo>
                  <a:pt x="866" y="0"/>
                </a:moveTo>
                <a:cubicBezTo>
                  <a:pt x="433" y="0"/>
                  <a:pt x="0" y="433"/>
                  <a:pt x="0" y="866"/>
                </a:cubicBezTo>
                <a:lnTo>
                  <a:pt x="0" y="4334"/>
                </a:lnTo>
                <a:cubicBezTo>
                  <a:pt x="0" y="4767"/>
                  <a:pt x="433" y="5201"/>
                  <a:pt x="866" y="5201"/>
                </a:cubicBezTo>
                <a:lnTo>
                  <a:pt x="4534" y="5201"/>
                </a:lnTo>
                <a:cubicBezTo>
                  <a:pt x="4967" y="5201"/>
                  <a:pt x="5401" y="4767"/>
                  <a:pt x="5401" y="4334"/>
                </a:cubicBezTo>
                <a:lnTo>
                  <a:pt x="5401" y="866"/>
                </a:lnTo>
                <a:cubicBezTo>
                  <a:pt x="5401" y="433"/>
                  <a:pt x="4967" y="0"/>
                  <a:pt x="4534" y="0"/>
                </a:cubicBezTo>
                <a:lnTo>
                  <a:pt x="866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hr-HR" sz="2200" b="1" strike="noStrike" spc="-1" dirty="0">
                <a:latin typeface="Arial"/>
              </a:rPr>
              <a:t>Neobnovljivi </a:t>
            </a:r>
            <a:r>
              <a:rPr lang="hr-HR" sz="2200" b="1" strike="noStrike" spc="-1" dirty="0" smtClean="0">
                <a:latin typeface="Arial"/>
              </a:rPr>
              <a:t>izvori</a:t>
            </a:r>
            <a:endParaRPr lang="hr-HR" sz="2200" b="1" strike="noStrike" spc="-1" dirty="0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 rot="19722000">
            <a:off x="5688796" y="1716467"/>
            <a:ext cx="2367851" cy="1967567"/>
          </a:xfrm>
          <a:custGeom>
            <a:avLst/>
            <a:gdLst/>
            <a:ahLst/>
            <a:cxnLst/>
            <a:rect l="0" t="0" r="r" b="b"/>
            <a:pathLst>
              <a:path w="6095" h="5496">
                <a:moveTo>
                  <a:pt x="915" y="0"/>
                </a:moveTo>
                <a:cubicBezTo>
                  <a:pt x="456" y="0"/>
                  <a:pt x="0" y="456"/>
                  <a:pt x="0" y="915"/>
                </a:cubicBezTo>
                <a:lnTo>
                  <a:pt x="0" y="4578"/>
                </a:lnTo>
                <a:cubicBezTo>
                  <a:pt x="0" y="5037"/>
                  <a:pt x="457" y="5495"/>
                  <a:pt x="915" y="5495"/>
                </a:cubicBezTo>
                <a:lnTo>
                  <a:pt x="5178" y="5495"/>
                </a:lnTo>
                <a:cubicBezTo>
                  <a:pt x="5636" y="5494"/>
                  <a:pt x="6094" y="5037"/>
                  <a:pt x="6094" y="4579"/>
                </a:cubicBezTo>
                <a:lnTo>
                  <a:pt x="6094" y="915"/>
                </a:lnTo>
                <a:cubicBezTo>
                  <a:pt x="6094" y="456"/>
                  <a:pt x="5636" y="0"/>
                  <a:pt x="5178" y="0"/>
                </a:cubicBezTo>
                <a:lnTo>
                  <a:pt x="915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hr-HR" sz="2200" b="1" strike="noStrike" spc="-1" dirty="0">
                <a:latin typeface="Arial"/>
              </a:rPr>
              <a:t>Obnovljivi izvori</a:t>
            </a:r>
          </a:p>
        </p:txBody>
      </p:sp>
      <p:sp>
        <p:nvSpPr>
          <p:cNvPr id="149" name="CustomShape 4"/>
          <p:cNvSpPr/>
          <p:nvPr/>
        </p:nvSpPr>
        <p:spPr>
          <a:xfrm>
            <a:off x="3744000" y="1368000"/>
            <a:ext cx="360000" cy="576000"/>
          </a:xfrm>
          <a:custGeom>
            <a:avLst/>
            <a:gdLst/>
            <a:ahLst/>
            <a:cxnLst/>
            <a:rect l="0" t="0" r="r" b="b"/>
            <a:pathLst>
              <a:path w="1002" h="1601">
                <a:moveTo>
                  <a:pt x="250" y="0"/>
                </a:moveTo>
                <a:lnTo>
                  <a:pt x="250" y="1200"/>
                </a:lnTo>
                <a:lnTo>
                  <a:pt x="0" y="1200"/>
                </a:lnTo>
                <a:lnTo>
                  <a:pt x="500" y="1600"/>
                </a:lnTo>
                <a:lnTo>
                  <a:pt x="1001" y="1200"/>
                </a:lnTo>
                <a:lnTo>
                  <a:pt x="750" y="12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5"/>
          <p:cNvSpPr/>
          <p:nvPr/>
        </p:nvSpPr>
        <p:spPr>
          <a:xfrm>
            <a:off x="5616000" y="1368000"/>
            <a:ext cx="360000" cy="576000"/>
          </a:xfrm>
          <a:custGeom>
            <a:avLst/>
            <a:gdLst/>
            <a:ahLst/>
            <a:cxnLst/>
            <a:rect l="0" t="0" r="r" b="b"/>
            <a:pathLst>
              <a:path w="1002" h="1601">
                <a:moveTo>
                  <a:pt x="250" y="0"/>
                </a:moveTo>
                <a:lnTo>
                  <a:pt x="250" y="1200"/>
                </a:lnTo>
                <a:lnTo>
                  <a:pt x="0" y="1200"/>
                </a:lnTo>
                <a:lnTo>
                  <a:pt x="500" y="1600"/>
                </a:lnTo>
                <a:lnTo>
                  <a:pt x="1001" y="1200"/>
                </a:lnTo>
                <a:lnTo>
                  <a:pt x="750" y="12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502280" y="1368000"/>
            <a:ext cx="4171680" cy="374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 dirty="0">
                <a:latin typeface="Times New Roman"/>
              </a:rPr>
              <a:t>nafta</a:t>
            </a:r>
            <a:endParaRPr lang="hr-HR" sz="2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 dirty="0">
                <a:latin typeface="Times New Roman"/>
              </a:rPr>
              <a:t>prirodni plin</a:t>
            </a:r>
            <a:endParaRPr lang="hr-HR" sz="2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 dirty="0">
                <a:latin typeface="Times New Roman"/>
              </a:rPr>
              <a:t>ugljen</a:t>
            </a:r>
            <a:endParaRPr lang="hr-HR" sz="2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hr-HR" sz="2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 dirty="0">
                <a:latin typeface="Times New Roman"/>
              </a:rPr>
              <a:t>onečišćuju okoliš</a:t>
            </a:r>
            <a:endParaRPr lang="hr-HR" sz="2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hr-HR" sz="2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 dirty="0">
                <a:latin typeface="Times New Roman"/>
              </a:rPr>
              <a:t>gorivo za atomske elektrane</a:t>
            </a:r>
            <a:endParaRPr lang="hr-HR" sz="2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 dirty="0">
                <a:latin typeface="Times New Roman"/>
              </a:rPr>
              <a:t>Njemačka i UK odustaju od </a:t>
            </a:r>
            <a:endParaRPr lang="hr-HR" sz="2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600" b="0" strike="noStrike" spc="-1" dirty="0">
                <a:latin typeface="Times New Roman"/>
              </a:rPr>
              <a:t>elektrana na ugljen</a:t>
            </a:r>
            <a:endParaRPr lang="hr-HR" sz="2600" b="0" strike="noStrike" spc="-1" dirty="0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hr-HR" sz="2600" b="0" strike="noStrike" spc="-1" dirty="0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3456000" y="1512000"/>
            <a:ext cx="792000" cy="1008000"/>
          </a:xfrm>
          <a:custGeom>
            <a:avLst/>
            <a:gdLst/>
            <a:ahLst/>
            <a:cxnLst/>
            <a:rect l="0" t="0" r="r" b="b"/>
            <a:pathLst>
              <a:path w="2202" h="2802">
                <a:moveTo>
                  <a:pt x="0" y="0"/>
                </a:moveTo>
                <a:lnTo>
                  <a:pt x="1650" y="0"/>
                </a:lnTo>
                <a:lnTo>
                  <a:pt x="2201" y="1400"/>
                </a:lnTo>
                <a:lnTo>
                  <a:pt x="1650" y="2801"/>
                </a:lnTo>
                <a:lnTo>
                  <a:pt x="0" y="2801"/>
                </a:lnTo>
                <a:lnTo>
                  <a:pt x="550" y="1400"/>
                </a:lnTo>
                <a:lnTo>
                  <a:pt x="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TextShape 3"/>
          <p:cNvSpPr txBox="1"/>
          <p:nvPr/>
        </p:nvSpPr>
        <p:spPr>
          <a:xfrm>
            <a:off x="4320000" y="1254600"/>
            <a:ext cx="2722680" cy="1553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hr-HR" sz="2600" b="1" strike="noStrike" spc="-1">
                <a:latin typeface="Times New Roman"/>
              </a:rPr>
              <a:t>zajednički izvor </a:t>
            </a:r>
          </a:p>
          <a:p>
            <a:r>
              <a:rPr lang="hr-HR" sz="2600" b="1" strike="noStrike" spc="-1">
                <a:latin typeface="Times New Roman"/>
              </a:rPr>
              <a:t>za više od 4/5 </a:t>
            </a:r>
          </a:p>
          <a:p>
            <a:r>
              <a:rPr lang="hr-HR" sz="2600" b="1" strike="noStrike" spc="-1">
                <a:latin typeface="Times New Roman"/>
              </a:rPr>
              <a:t>ukupno potrošene</a:t>
            </a:r>
          </a:p>
          <a:p>
            <a:r>
              <a:rPr lang="hr-HR" sz="2600" b="1" strike="noStrike" spc="-1">
                <a:latin typeface="Times New Roman"/>
              </a:rPr>
              <a:t>energije u svijetu</a:t>
            </a:r>
          </a:p>
        </p:txBody>
      </p:sp>
      <p:sp>
        <p:nvSpPr>
          <p:cNvPr id="155" name="TextShape 4"/>
          <p:cNvSpPr txBox="1"/>
          <p:nvPr/>
        </p:nvSpPr>
        <p:spPr>
          <a:xfrm>
            <a:off x="0" y="0"/>
            <a:ext cx="6625800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hr-HR" sz="3200" b="0" strike="noStrike" spc="-1">
                <a:latin typeface="Times New Roman"/>
              </a:rPr>
              <a:t>NEOBNOVLJIVI IZVORI ENERGIJE</a:t>
            </a:r>
            <a:endParaRPr lang="hr-HR" sz="3200" b="0" strike="noStrike" spc="-1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5430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779662"/>
            <a:ext cx="15525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363838"/>
            <a:ext cx="1543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920314" y="1275606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Elektrana na ugljen </a:t>
            </a:r>
            <a:endParaRPr lang="hr-HR" dirty="0"/>
          </a:p>
        </p:txBody>
      </p:sp>
      <p:sp>
        <p:nvSpPr>
          <p:cNvPr id="13" name="Rectangle 12"/>
          <p:cNvSpPr/>
          <p:nvPr/>
        </p:nvSpPr>
        <p:spPr>
          <a:xfrm>
            <a:off x="7020272" y="3003798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Elektrana na plin </a:t>
            </a:r>
            <a:endParaRPr lang="hr-HR" dirty="0"/>
          </a:p>
        </p:txBody>
      </p:sp>
      <p:sp>
        <p:nvSpPr>
          <p:cNvPr id="14" name="Rectangle 13"/>
          <p:cNvSpPr/>
          <p:nvPr/>
        </p:nvSpPr>
        <p:spPr>
          <a:xfrm>
            <a:off x="7020273" y="4515966"/>
            <a:ext cx="2123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Elektrana na </a:t>
            </a:r>
          </a:p>
          <a:p>
            <a:r>
              <a:rPr lang="pl-PL" dirty="0" smtClean="0"/>
              <a:t>nuklearno gorivo 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5"/>
          <p:cNvPicPr/>
          <p:nvPr/>
        </p:nvPicPr>
        <p:blipFill>
          <a:blip r:embed="rId2" cstate="print"/>
          <a:srcRect b="40081"/>
          <a:stretch/>
        </p:blipFill>
        <p:spPr>
          <a:xfrm>
            <a:off x="0" y="1635646"/>
            <a:ext cx="4464496" cy="2448272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499992" y="113159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Najbolji ugljen nastao je u pradavnoj prošlosti, od nataloženih ostataka kopnenih biljaka, koje su zatim mjestimice bile zatrpane mlađim naslagama. Nafta i plin nastali su pak od nataloženih raspadnutih ostataka morskih živih bića, koja su također zatrpana muljem, posebno duž nekadašnjih obala. U podzemlju su se takvi ostatci stlačili, raspadali bez zraka i mijenjali tijekom milijuna godina u ugljen, naftu i prirodni plin. 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383</Words>
  <Application>Microsoft Office PowerPoint</Application>
  <PresentationFormat>On-screen Show (16:9)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jloncar</dc:creator>
  <dc:description/>
  <cp:lastModifiedBy>sbp</cp:lastModifiedBy>
  <cp:revision>18</cp:revision>
  <dcterms:created xsi:type="dcterms:W3CDTF">2019-03-27T12:00:31Z</dcterms:created>
  <dcterms:modified xsi:type="dcterms:W3CDTF">2020-01-10T06:58:36Z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